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45" r:id="rId1"/>
  </p:sldMasterIdLst>
  <p:notesMasterIdLst>
    <p:notesMasterId r:id="rId15"/>
  </p:notesMasterIdLst>
  <p:handoutMasterIdLst>
    <p:handoutMasterId r:id="rId16"/>
  </p:handoutMasterIdLst>
  <p:sldIdLst>
    <p:sldId id="520" r:id="rId2"/>
    <p:sldId id="517" r:id="rId3"/>
    <p:sldId id="526" r:id="rId4"/>
    <p:sldId id="549" r:id="rId5"/>
    <p:sldId id="550" r:id="rId6"/>
    <p:sldId id="552" r:id="rId7"/>
    <p:sldId id="553" r:id="rId8"/>
    <p:sldId id="551" r:id="rId9"/>
    <p:sldId id="554" r:id="rId10"/>
    <p:sldId id="564" r:id="rId11"/>
    <p:sldId id="560" r:id="rId12"/>
    <p:sldId id="561" r:id="rId13"/>
    <p:sldId id="562" r:id="rId1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00FF"/>
    <a:srgbClr val="F7E9F2"/>
    <a:srgbClr val="FFCCFF"/>
    <a:srgbClr val="CC66FF"/>
    <a:srgbClr val="00CC00"/>
    <a:srgbClr val="FF66FF"/>
    <a:srgbClr val="CC00FF"/>
    <a:srgbClr val="FFCCCC"/>
    <a:srgbClr val="51A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ลักษณะสีปานกลาง 4 - เน้น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สไตล์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ลักษณะสีอ่อน 3 - เน้น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7292A2E-F333-43FB-9621-5CBBE7FDCDCB}" styleName="ลักษณะสีอ่อน 2 - เน้น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ลักษณะสีปานกลาง 1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ลักษณะสีปานกลาง 4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สไตล์สีปานกลาง 1 - เน้น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สไตล์สีปานกลาง 1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สไตล์สีปานกลาง 1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สไตล์สีอ่อน 3 - เน้น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สไตล์สีอ่อน 3 - เน้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7691" autoAdjust="0"/>
  </p:normalViewPr>
  <p:slideViewPr>
    <p:cSldViewPr>
      <p:cViewPr>
        <p:scale>
          <a:sx n="118" d="100"/>
          <a:sy n="118" d="100"/>
        </p:scale>
        <p:origin x="-1350" y="-108"/>
      </p:cViewPr>
      <p:guideLst>
        <p:guide orient="horz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085" cy="497040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l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1024" y="3"/>
            <a:ext cx="2945084" cy="497040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r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1406D06B-9782-4772-B171-9CB22D140587}" type="datetimeFigureOut">
              <a:rPr lang="th-TH"/>
              <a:pPr>
                <a:defRPr/>
              </a:pPr>
              <a:t>21/07/62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4" y="9428027"/>
            <a:ext cx="2945085" cy="497040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l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1024" y="9428027"/>
            <a:ext cx="2945084" cy="497040"/>
          </a:xfrm>
          <a:prstGeom prst="rect">
            <a:avLst/>
          </a:prstGeom>
        </p:spPr>
        <p:txBody>
          <a:bodyPr vert="horz" wrap="square" lIns="95560" tIns="47780" rIns="95560" bIns="477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3A3B21E2-7456-4F4B-9DB6-674900229F17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646002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eader Placeholder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3"/>
            <a:ext cx="2945085" cy="49704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60" tIns="47780" rIns="95560" bIns="4778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24" y="3"/>
            <a:ext cx="2945084" cy="49704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60" tIns="47780" rIns="95560" bIns="477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E763EB42-F9C4-476A-9714-394C2E5F2852}" type="datetimeFigureOut">
              <a:rPr lang="en-US"/>
              <a:pPr>
                <a:defRPr/>
              </a:pPr>
              <a:t>7/21/2019</a:t>
            </a:fld>
            <a:endParaRPr lang="en-US"/>
          </a:p>
        </p:txBody>
      </p:sp>
      <p:sp>
        <p:nvSpPr>
          <p:cNvPr id="7172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01" name="Notes Placeholder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38" y="4715587"/>
            <a:ext cx="5437200" cy="446706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60" tIns="47780" rIns="95560" bIns="477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28027"/>
            <a:ext cx="2945085" cy="49704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60" tIns="47780" rIns="95560" bIns="4778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24" y="9428027"/>
            <a:ext cx="2945084" cy="49704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60" tIns="47780" rIns="95560" bIns="477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</a:defRPr>
            </a:lvl1pPr>
          </a:lstStyle>
          <a:p>
            <a:fld id="{0AECA176-A83A-48F4-A75F-421D598BC8FD}" type="slidenum">
              <a:rPr lang="en-US" altLang="th-TH"/>
              <a:pPr/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3289972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44D86-C2D9-43B2-B18A-D2C26E76416A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53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51-A547-4A3A-A9B6-6CA97B0D3FE7}" type="datetimeFigureOut">
              <a:rPr lang="en-US" smtClean="0"/>
              <a:pPr>
                <a:defRPr/>
              </a:pPr>
              <a:t>7/21/2019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094-6B21-40E7-BC4E-DE856D98544E}" type="slidenum">
              <a:rPr lang="en-US" altLang="th-TH" smtClean="0"/>
              <a:pPr/>
              <a:t>‹#›</a:t>
            </a:fld>
            <a:endParaRPr lang="en-US" alt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51-A547-4A3A-A9B6-6CA97B0D3FE7}" type="datetimeFigureOut">
              <a:rPr lang="en-US" smtClean="0"/>
              <a:pPr>
                <a:defRPr/>
              </a:pPr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094-6B21-40E7-BC4E-DE856D98544E}" type="slidenum">
              <a:rPr lang="en-US" altLang="th-TH" smtClean="0"/>
              <a:pPr/>
              <a:t>‹#›</a:t>
            </a:fld>
            <a:endParaRPr lang="en-US" alt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51-A547-4A3A-A9B6-6CA97B0D3FE7}" type="datetimeFigureOut">
              <a:rPr lang="en-US" smtClean="0"/>
              <a:pPr>
                <a:defRPr/>
              </a:pPr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094-6B21-40E7-BC4E-DE856D98544E}" type="slidenum">
              <a:rPr lang="en-US" altLang="th-TH" smtClean="0"/>
              <a:pPr/>
              <a:t>‹#›</a:t>
            </a:fld>
            <a:endParaRPr lang="en-US" alt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51-A547-4A3A-A9B6-6CA97B0D3FE7}" type="datetimeFigureOut">
              <a:rPr lang="en-US" smtClean="0"/>
              <a:pPr>
                <a:defRPr/>
              </a:pPr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094-6B21-40E7-BC4E-DE856D98544E}" type="slidenum">
              <a:rPr lang="en-US" altLang="th-TH" smtClean="0"/>
              <a:pPr/>
              <a:t>‹#›</a:t>
            </a:fld>
            <a:endParaRPr lang="en-US" alt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51-A547-4A3A-A9B6-6CA97B0D3FE7}" type="datetimeFigureOut">
              <a:rPr lang="en-US" smtClean="0"/>
              <a:pPr>
                <a:defRPr/>
              </a:pPr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094-6B21-40E7-BC4E-DE856D98544E}" type="slidenum">
              <a:rPr lang="en-US" altLang="th-TH" smtClean="0"/>
              <a:pPr/>
              <a:t>‹#›</a:t>
            </a:fld>
            <a:endParaRPr lang="en-US" alt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51-A547-4A3A-A9B6-6CA97B0D3FE7}" type="datetimeFigureOut">
              <a:rPr lang="en-US" smtClean="0"/>
              <a:pPr>
                <a:defRPr/>
              </a:pPr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094-6B21-40E7-BC4E-DE856D98544E}" type="slidenum">
              <a:rPr lang="en-US" altLang="th-TH" smtClean="0"/>
              <a:pPr/>
              <a:t>‹#›</a:t>
            </a:fld>
            <a:endParaRPr lang="en-US" alt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51-A547-4A3A-A9B6-6CA97B0D3FE7}" type="datetimeFigureOut">
              <a:rPr lang="en-US" smtClean="0"/>
              <a:pPr>
                <a:defRPr/>
              </a:pPr>
              <a:t>7/21/2019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094-6B21-40E7-BC4E-DE856D98544E}" type="slidenum">
              <a:rPr lang="en-US" altLang="th-TH" smtClean="0"/>
              <a:pPr/>
              <a:t>‹#›</a:t>
            </a:fld>
            <a:endParaRPr lang="en-US" alt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51-A547-4A3A-A9B6-6CA97B0D3FE7}" type="datetimeFigureOut">
              <a:rPr lang="en-US" smtClean="0"/>
              <a:pPr>
                <a:defRPr/>
              </a:pPr>
              <a:t>7/21/2019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094-6B21-40E7-BC4E-DE856D98544E}" type="slidenum">
              <a:rPr lang="en-US" altLang="th-TH" smtClean="0"/>
              <a:pPr/>
              <a:t>‹#›</a:t>
            </a:fld>
            <a:endParaRPr lang="en-US" alt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51-A547-4A3A-A9B6-6CA97B0D3FE7}" type="datetimeFigureOut">
              <a:rPr lang="en-US" smtClean="0"/>
              <a:pPr>
                <a:defRPr/>
              </a:pPr>
              <a:t>7/21/2019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094-6B21-40E7-BC4E-DE856D98544E}" type="slidenum">
              <a:rPr lang="en-US" altLang="th-TH" smtClean="0"/>
              <a:pPr/>
              <a:t>‹#›</a:t>
            </a:fld>
            <a:endParaRPr lang="en-US" alt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51-A547-4A3A-A9B6-6CA97B0D3FE7}" type="datetimeFigureOut">
              <a:rPr lang="en-US" smtClean="0"/>
              <a:pPr>
                <a:defRPr/>
              </a:pPr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094-6B21-40E7-BC4E-DE856D98544E}" type="slidenum">
              <a:rPr lang="en-US" altLang="th-TH" smtClean="0"/>
              <a:pPr/>
              <a:t>‹#›</a:t>
            </a:fld>
            <a:endParaRPr lang="en-US" alt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51-A547-4A3A-A9B6-6CA97B0D3FE7}" type="datetimeFigureOut">
              <a:rPr lang="en-US" smtClean="0"/>
              <a:pPr>
                <a:defRPr/>
              </a:pPr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84A094-6B21-40E7-BC4E-DE856D98544E}" type="slidenum">
              <a:rPr lang="en-US" altLang="th-TH" smtClean="0"/>
              <a:pPr/>
              <a:t>‹#›</a:t>
            </a:fld>
            <a:endParaRPr lang="en-US" alt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2F6DE67-2671-437A-8C53-08F65FFC7AE4}" type="datetimeFigureOut">
              <a:rPr lang="en-US" smtClean="0"/>
              <a:pPr>
                <a:defRPr/>
              </a:pPr>
              <a:t>7/21/2019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3448B0-9159-43B7-A8C4-AFE59C5B0E37}" type="slidenum">
              <a:rPr lang="en-US" altLang="th-TH" smtClean="0"/>
              <a:pPr/>
              <a:t>‹#›</a:t>
            </a:fld>
            <a:endParaRPr lang="en-US" alt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51520" y="116632"/>
            <a:ext cx="8641718" cy="11521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th-TH" sz="2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  <a:ea typeface="Tahoma" pitchFamily="34" charset="0"/>
                <a:cs typeface="Tahoma" pitchFamily="34" charset="0"/>
              </a:rPr>
              <a:t>   วิสัยทัศน์(</a:t>
            </a:r>
            <a:r>
              <a:rPr lang="en-US" sz="2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  <a:ea typeface="Tahoma" pitchFamily="34" charset="0"/>
                <a:cs typeface="Tahoma" pitchFamily="34" charset="0"/>
              </a:rPr>
              <a:t>Vision) :</a:t>
            </a:r>
            <a:r>
              <a:rPr lang="th-TH" sz="2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  <a:ea typeface="Tahoma" pitchFamily="34" charset="0"/>
                <a:cs typeface="Tahoma" pitchFamily="34" charset="0"/>
              </a:rPr>
              <a:t> โรงพยาบาลศรีรัตนะ</a:t>
            </a:r>
            <a:endParaRPr lang="th-TH" sz="20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 Std" pitchFamily="82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2600" b="1" dirty="0" smtClean="0">
                <a:solidFill>
                  <a:srgbClr val="2A07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sz="2600" b="1" dirty="0" smtClean="0">
                <a:solidFill>
                  <a:srgbClr val="2A07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2600" b="1" dirty="0" smtClean="0">
                <a:solidFill>
                  <a:srgbClr val="2A07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โรงพยาบาล</a:t>
            </a:r>
            <a:r>
              <a:rPr lang="th-TH" sz="2600" b="1" dirty="0">
                <a:solidFill>
                  <a:srgbClr val="2A07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ชุมชนชั้นนำในเขตสุขภาพที่ 10 </a:t>
            </a:r>
            <a:r>
              <a:rPr lang="th-TH" sz="2600" b="1" dirty="0" smtClean="0">
                <a:solidFill>
                  <a:srgbClr val="2A07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b="1" dirty="0">
                <a:solidFill>
                  <a:srgbClr val="2A07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ด้วยคุณภาพบริการ </a:t>
            </a:r>
            <a:r>
              <a:rPr lang="th-TH" sz="2600" b="1" dirty="0" smtClean="0">
                <a:solidFill>
                  <a:srgbClr val="2A07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2600" b="1" dirty="0">
                <a:solidFill>
                  <a:srgbClr val="2A07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b="1" dirty="0" smtClean="0">
                <a:solidFill>
                  <a:srgbClr val="2A07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  <a:p>
            <a:pPr algn="ctr"/>
            <a:r>
              <a:rPr lang="th-TH" sz="2600" b="1" dirty="0" smtClean="0">
                <a:solidFill>
                  <a:srgbClr val="2A07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การส่งเสริมสุขภาพที่</a:t>
            </a:r>
            <a:r>
              <a:rPr lang="th-TH" sz="2600" b="1" dirty="0">
                <a:solidFill>
                  <a:srgbClr val="2A07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ได้มาตรฐานสากล  </a:t>
            </a:r>
            <a:r>
              <a:rPr lang="th-TH" sz="2600" b="1" dirty="0" smtClean="0">
                <a:solidFill>
                  <a:srgbClr val="2A07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ภาคี</a:t>
            </a:r>
            <a:r>
              <a:rPr lang="th-TH" sz="2600" b="1" dirty="0">
                <a:solidFill>
                  <a:srgbClr val="2A07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เครือข่ายสุขภาพ</a:t>
            </a:r>
            <a:r>
              <a:rPr lang="th-TH" sz="2600" b="1" dirty="0" smtClean="0">
                <a:solidFill>
                  <a:srgbClr val="2A07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เข้มแข็ง</a:t>
            </a:r>
            <a:r>
              <a:rPr lang="en-US" sz="2600" b="1" dirty="0" smtClean="0">
                <a:solidFill>
                  <a:srgbClr val="2A07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endParaRPr lang="en-US" sz="2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178016" y="1412776"/>
            <a:ext cx="1869936" cy="1584176"/>
          </a:xfrm>
          <a:prstGeom prst="roundRect">
            <a:avLst/>
          </a:prstGeom>
          <a:solidFill>
            <a:srgbClr val="92D050"/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  <a:ea typeface="Tahoma" pitchFamily="34" charset="0"/>
                <a:cs typeface="Tahoma" pitchFamily="34" charset="0"/>
              </a:rPr>
              <a:t>ค่านิยมองค์กร</a:t>
            </a:r>
            <a:endParaRPr lang="th-TH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 Std" pitchFamily="82" charset="0"/>
              <a:ea typeface="Tahoma" pitchFamily="34" charset="0"/>
              <a:cs typeface="Tahoma" pitchFamily="34" charset="0"/>
            </a:endParaRPr>
          </a:p>
          <a:p>
            <a:r>
              <a:rPr lang="en-US" sz="2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ukSaWat" pitchFamily="2" charset="-34"/>
                <a:ea typeface="Tahoma" pitchFamily="34" charset="0"/>
                <a:cs typeface="DSN SukSaWat" pitchFamily="2" charset="-34"/>
              </a:rPr>
              <a:t>(Core value)</a:t>
            </a:r>
            <a:endParaRPr lang="th-TH" sz="2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SukSaWat" pitchFamily="2" charset="-34"/>
              <a:ea typeface="Tahoma" pitchFamily="34" charset="0"/>
              <a:cs typeface="DSN SukSaWat" pitchFamily="2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2191968" y="1412776"/>
            <a:ext cx="6768752" cy="165618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endParaRPr lang="en-US" sz="20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en-US" sz="2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en-US" sz="2400" b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</a:t>
            </a:r>
            <a:r>
              <a:rPr lang="en-US" sz="2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ustainability </a:t>
            </a:r>
            <a:r>
              <a:rPr lang="en-US" sz="20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0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พัฒนาอย่างยั่งยืน คำนึงถึงผลระยะ</a:t>
            </a:r>
            <a:r>
              <a:rPr lang="th-TH" sz="2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ยาว</a:t>
            </a:r>
          </a:p>
          <a:p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2. </a:t>
            </a:r>
            <a:r>
              <a:rPr lang="en-US" sz="24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I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ntegrity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ความซื่อสัตย์ ทั้งต่อตนเองและ</a:t>
            </a:r>
            <a:r>
              <a:rPr lang="th-TH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ผู้อื่น</a:t>
            </a:r>
          </a:p>
          <a:p>
            <a:r>
              <a:rPr lang="en-US" sz="2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  3. </a:t>
            </a:r>
            <a:r>
              <a:rPr lang="en-US" sz="2000" b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R</a:t>
            </a:r>
            <a:r>
              <a:rPr lang="en-US" sz="2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2R </a:t>
            </a:r>
            <a:r>
              <a:rPr lang="en-US" sz="20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0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มุ่งมั่นการทำงานแบบมีนวัตกรรม ความคิดสร้างสรรค์</a:t>
            </a:r>
          </a:p>
          <a:p>
            <a:r>
              <a:rPr lang="en-US" sz="18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         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en-US" sz="2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A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ccountability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การรับผิดรับชอบ</a:t>
            </a:r>
          </a:p>
          <a:p>
            <a:r>
              <a:rPr lang="en-US" sz="18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                </a:t>
            </a:r>
            <a:r>
              <a:rPr lang="en-US" sz="2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en-US" sz="2000" b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T</a:t>
            </a:r>
            <a:r>
              <a:rPr lang="en-US" sz="2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eam </a:t>
            </a:r>
            <a:r>
              <a:rPr lang="en-US" sz="20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work : </a:t>
            </a:r>
            <a:r>
              <a:rPr lang="th-TH" sz="20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การทำงานเป็นทีม ความสามัคคีในหมู่คณะ</a:t>
            </a:r>
          </a:p>
          <a:p>
            <a:pPr algn="ctr"/>
            <a:endParaRPr lang="th-TH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ko-KR" sz="1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th-TH" altLang="ko-KR" sz="24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178016" y="3212976"/>
            <a:ext cx="1869936" cy="1728192"/>
          </a:xfrm>
          <a:prstGeom prst="roundRect">
            <a:avLst/>
          </a:prstGeom>
          <a:solidFill>
            <a:srgbClr val="9966FF"/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พันธ</a:t>
            </a:r>
            <a:r>
              <a:rPr lang="th-TH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กิจ</a:t>
            </a:r>
          </a:p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(Mission)</a:t>
            </a:r>
            <a:endParaRPr lang="th-TH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2194240" y="3212976"/>
            <a:ext cx="6768752" cy="17281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1. ให้บริการสุขภาพที่ครอบคลุม การส่งเสริมสุขภาพ ป้องกันควบคุมโรค  </a:t>
            </a:r>
            <a:r>
              <a:rPr lang="th-TH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 การคุ้มครอง        ผู้บริโภค ที่มี</a:t>
            </a: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คุณภาพ   </a:t>
            </a:r>
            <a:r>
              <a:rPr lang="th-TH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เพื่อให้</a:t>
            </a: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เกิดสุขภาวะและลดการเจ็บป่วยในชุมชน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2. ให้บริการด้านการรักษาฟื้นฟูสุขภาพ โดยยึดผู้รับบริการเป็นศูนย์กลางอย่างมีคุณภาพ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 ส่งเสริมสนับสนุนภาคีเครือข่ายสุขภาพ ให้เข้มแข็งเพื่อการมีสุขภาวะ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 พัฒนาระบบบริหารจัดการ ให้มี ประสิทธิภาพตอบสนองต่อภารกิจของโรงพยาบาล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234880" y="5157192"/>
            <a:ext cx="1869936" cy="1584176"/>
          </a:xfrm>
          <a:prstGeom prst="roundRect">
            <a:avLst/>
          </a:prstGeom>
          <a:solidFill>
            <a:srgbClr val="FF66FF"/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</a:t>
            </a:r>
            <a:endParaRPr lang="th-TH" sz="2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2213273" y="5157192"/>
            <a:ext cx="6713384" cy="15841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ahoma" pitchFamily="34" charset="0"/>
                <a:cs typeface="TH SarabunPSK" pitchFamily="34" charset="-34"/>
              </a:rPr>
              <a:t>S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ahoma" pitchFamily="34" charset="0"/>
                <a:cs typeface="TH SarabunPSK" pitchFamily="34" charset="-34"/>
              </a:rPr>
              <a:t> 1: </a:t>
            </a:r>
            <a:r>
              <a:rPr lang="th-TH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พัฒนาระบบบริการสุขภาพ  ให้ได้มาตรฐานสากล</a:t>
            </a:r>
            <a:endParaRPr lang="en-US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  <a:p>
            <a:r>
              <a:rPr lang="nl-NL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ahoma" pitchFamily="34" charset="0"/>
                <a:cs typeface="TH SarabunPSK" pitchFamily="34" charset="-34"/>
              </a:rPr>
              <a:t>S</a:t>
            </a:r>
            <a:r>
              <a:rPr lang="nl-NL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ahoma" pitchFamily="34" charset="0"/>
                <a:cs typeface="TH SarabunPSK" pitchFamily="34" charset="-34"/>
              </a:rPr>
              <a:t> 2: </a:t>
            </a:r>
            <a:r>
              <a:rPr lang="th-TH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ส่งเสริมสุขภาพให้ประชาชนดูแลสุขภาพตนเองได้ </a:t>
            </a:r>
            <a:endParaRPr lang="en-US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  <a:p>
            <a:r>
              <a:rPr lang="nl-NL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ahoma" pitchFamily="34" charset="0"/>
                <a:cs typeface="TH SarabunPSK" pitchFamily="34" charset="-34"/>
              </a:rPr>
              <a:t>S</a:t>
            </a:r>
            <a:r>
              <a:rPr lang="nl-NL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ahoma" pitchFamily="34" charset="0"/>
                <a:cs typeface="TH SarabunPSK" pitchFamily="34" charset="-34"/>
              </a:rPr>
              <a:t> 3: </a:t>
            </a:r>
            <a:r>
              <a:rPr lang="th-TH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ภาคีเครือข่ายสุขภาพเข้มแข็ง และมีคุณภาพ</a:t>
            </a:r>
            <a:endParaRPr 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  <a:p>
            <a:r>
              <a:rPr lang="nl-NL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ahoma" pitchFamily="34" charset="0"/>
                <a:cs typeface="TH SarabunPSK" pitchFamily="34" charset="-34"/>
              </a:rPr>
              <a:t>S</a:t>
            </a:r>
            <a:r>
              <a:rPr lang="nl-NL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ahoma" pitchFamily="34" charset="0"/>
                <a:cs typeface="TH SarabunPSK" pitchFamily="34" charset="-34"/>
              </a:rPr>
              <a:t> 4: </a:t>
            </a:r>
            <a:r>
              <a:rPr lang="th-TH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พัฒนาระบบบริหารจัดการองค์กรให้มีประสิทธิภาพ</a:t>
            </a:r>
          </a:p>
          <a:p>
            <a:endParaRPr lang="en-US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</p:txBody>
      </p:sp>
      <p:pic>
        <p:nvPicPr>
          <p:cNvPr id="9" name="Picture 2" descr="C:\Users\hp\Desktop\รวมภาพ\11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1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15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548370"/>
              </p:ext>
            </p:extLst>
          </p:nvPr>
        </p:nvGraphicFramePr>
        <p:xfrm>
          <a:off x="457200" y="1402432"/>
          <a:ext cx="8363271" cy="411480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098576"/>
                <a:gridCol w="5184576"/>
                <a:gridCol w="1080119"/>
              </a:tblGrid>
              <a:tr h="440097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เป้าประสงค์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68215">
                <a:tc>
                  <a:txBody>
                    <a:bodyPr/>
                    <a:lstStyle/>
                    <a:p>
                      <a:pPr marL="0"/>
                      <a:r>
                        <a:rPr kumimoji="0" lang="en-US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8.)</a:t>
                      </a:r>
                      <a:r>
                        <a:rPr kumimoji="0" lang="en-US" sz="2400" kern="1200" baseline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kumimoji="0" lang="th-TH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ประชาชนทุกกลุ่มวัยมีสุขภาพดี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อัตราทารกแรกเกิดน้ำหนักน้อยกว่า </a:t>
                      </a:r>
                      <a:r>
                        <a:rPr lang="en-US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2,500 </a:t>
                      </a:r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กรัม</a:t>
                      </a:r>
                      <a:endParaRPr lang="en-US" sz="2400" b="1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อัตราความครอบคลุมของสตรีกลุ่ม </a:t>
                      </a:r>
                      <a:r>
                        <a:rPr lang="en-US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30-60 </a:t>
                      </a:r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ได้รับการคัดกรองมะเร็งปากมดลูกเพิ่มขึ้น</a:t>
                      </a:r>
                      <a:endParaRPr lang="en-US" sz="2400" b="1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อัตราการตั้งครรภ์ในหญิงอายุ </a:t>
                      </a:r>
                      <a:r>
                        <a:rPr lang="en-US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15-19 </a:t>
                      </a:r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endParaRPr lang="en-US" sz="2400" b="1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อัตราทารกแรกเกิดกินนมแม่อย่างเดียว </a:t>
                      </a:r>
                      <a:r>
                        <a:rPr lang="en-US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</a:t>
                      </a:r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 </a:t>
                      </a:r>
                      <a:endParaRPr lang="en-US" sz="2400" b="1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อัตราการเกิดฟันแท้ผุในเด็กอายุ </a:t>
                      </a:r>
                      <a:r>
                        <a:rPr lang="en-US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 </a:t>
                      </a:r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endParaRPr lang="en-US" sz="2400" b="1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อัตราเด็ก</a:t>
                      </a:r>
                      <a:r>
                        <a:rPr lang="th-TH" sz="2400" b="1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0-5 </a:t>
                      </a:r>
                      <a:r>
                        <a:rPr lang="th-TH" sz="2400" b="1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ปี มีภาวะโภชนาการตามเกณฑ์</a:t>
                      </a: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อัตราเด็ก</a:t>
                      </a:r>
                      <a:r>
                        <a:rPr lang="th-TH" sz="2400" b="1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0-5 </a:t>
                      </a:r>
                      <a:r>
                        <a:rPr lang="th-TH" sz="2400" b="1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ปี มีพัฒนากรสมวัย</a:t>
                      </a: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400" b="1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อัตราประชาชน </a:t>
                      </a:r>
                      <a:r>
                        <a:rPr lang="en-US" sz="2400" b="1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35 </a:t>
                      </a:r>
                      <a:r>
                        <a:rPr lang="th-TH" sz="2400" b="1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ปีขึ้นไปได้รับการตรวจคัดกรองเบาหวาน ความดันโลหิตสูง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PCU</a:t>
                      </a:r>
                    </a:p>
                    <a:p>
                      <a:pPr algn="ctr"/>
                      <a:r>
                        <a:rPr kumimoji="0" lang="en-US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PCU</a:t>
                      </a:r>
                    </a:p>
                    <a:p>
                      <a:pPr algn="ctr"/>
                      <a:r>
                        <a:rPr kumimoji="0" lang="en-US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ctr"/>
                      <a:r>
                        <a:rPr kumimoji="0" lang="en-US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PCU</a:t>
                      </a:r>
                    </a:p>
                    <a:p>
                      <a:pPr algn="ctr"/>
                      <a:r>
                        <a:rPr kumimoji="0" lang="en-US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PCU/LR</a:t>
                      </a:r>
                    </a:p>
                    <a:p>
                      <a:pPr algn="ctr"/>
                      <a:r>
                        <a:rPr kumimoji="0" lang="en-US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Dent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PCU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PCU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PCU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457200" y="620688"/>
            <a:ext cx="77152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th-TH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ส่งเสริมสุขภาพให้ประชาชนดูแลสุขภาพตนเองได้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Picture 2" descr="C:\Users\Windows 8.1\Documents\Untitled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424014"/>
            <a:ext cx="1224136" cy="916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843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987073"/>
              </p:ext>
            </p:extLst>
          </p:nvPr>
        </p:nvGraphicFramePr>
        <p:xfrm>
          <a:off x="457200" y="1397000"/>
          <a:ext cx="8363271" cy="4968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14600"/>
                <a:gridCol w="5256584"/>
                <a:gridCol w="7920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เป้าประสงค์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9.)</a:t>
                      </a:r>
                      <a:r>
                        <a:rPr kumimoji="0" lang="en-US" sz="2200" b="1" kern="1200" baseline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th-TH" sz="2200" b="1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ประชาชนดูแลสุขภาพตนเองได้อย่างเหมาะสม</a:t>
                      </a:r>
                      <a:endParaRPr kumimoji="0" lang="en-US" sz="2200" b="1" kern="1200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i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อัตรากลุ่มเสี่ยงเบาหวานกลายเป็นผู้ป่วยรายใหม่</a:t>
                      </a:r>
                      <a:endParaRPr lang="en-US" sz="2200" b="1" i="0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i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อัตรากลุ่มเสี่ยงความดันโลหิตสูงกลายเป็นผู้ป่วยรายใหม่</a:t>
                      </a:r>
                      <a:endParaRPr lang="en-US" sz="2200" b="1" i="0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i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อัตราผู้ป่วย </a:t>
                      </a:r>
                      <a:r>
                        <a:rPr lang="en-US" sz="2200" b="1" i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COPD </a:t>
                      </a:r>
                      <a:r>
                        <a:rPr lang="th-TH" sz="2200" b="1" i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ที่สามารถเลิกบุหรี่ได้</a:t>
                      </a:r>
                      <a:endParaRPr lang="en-US" sz="2200" b="1" i="0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i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อัตราผู้สูงอายุที่มี </a:t>
                      </a:r>
                      <a:r>
                        <a:rPr lang="en-US" sz="2200" b="1" i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ADL </a:t>
                      </a:r>
                      <a:r>
                        <a:rPr lang="th-TH" sz="2200" b="1" i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น้อยกว่า </a:t>
                      </a:r>
                      <a:r>
                        <a:rPr lang="en-US" sz="2200" b="1" i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 (</a:t>
                      </a:r>
                      <a:r>
                        <a:rPr lang="th-TH" sz="2200" b="1" i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กลุ่มติดบ้านติดเตียง)</a:t>
                      </a:r>
                      <a:endParaRPr lang="en-US" sz="2200" b="1" i="0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i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อัตราการป่วยโรคไข้เลือดออกต่อแสนประชากร</a:t>
                      </a:r>
                      <a:endParaRPr lang="en-US" sz="2200" b="1" i="0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i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อัตราการป่วยโรค</a:t>
                      </a:r>
                      <a:r>
                        <a:rPr lang="th-TH" sz="2200" b="1" i="0" dirty="0" err="1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เลปโตส</a:t>
                      </a:r>
                      <a:r>
                        <a:rPr lang="th-TH" sz="2200" b="1" i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ไปโร</a:t>
                      </a:r>
                      <a:r>
                        <a:rPr lang="th-TH" sz="2200" b="1" i="0" dirty="0" err="1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ซิส</a:t>
                      </a:r>
                      <a:r>
                        <a:rPr lang="th-TH" sz="2200" b="1" i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ต่อแสนประชากร</a:t>
                      </a:r>
                      <a:endParaRPr lang="en-US" sz="2200" b="1" i="0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i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อัตราความชุกพยาธิใบไม้ตับ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kumimoji="0" lang="th-TH" sz="2200" b="1" i="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อัตราการตรวจคัดกรองหาเอนไซม์</a:t>
                      </a:r>
                      <a:r>
                        <a:rPr kumimoji="0" lang="th-TH" sz="2200" b="1" i="0" kern="1200" dirty="0" err="1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โคลีนเอสเตอเรส</a:t>
                      </a:r>
                      <a:r>
                        <a:rPr kumimoji="0" lang="th-TH" sz="2200" b="1" i="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ในเกษตรกรพบกลุ่มเสี่ยงและไม่ปลอดภัย</a:t>
                      </a:r>
                    </a:p>
                    <a:p>
                      <a:endParaRPr lang="th-TH" sz="2200" b="1" i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PCU</a:t>
                      </a:r>
                    </a:p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PCU</a:t>
                      </a:r>
                    </a:p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NCD</a:t>
                      </a:r>
                    </a:p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LTC</a:t>
                      </a:r>
                    </a:p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IPD</a:t>
                      </a:r>
                    </a:p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IPD</a:t>
                      </a:r>
                    </a:p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PCU</a:t>
                      </a:r>
                    </a:p>
                    <a:p>
                      <a:pPr algn="ctr"/>
                      <a:r>
                        <a:rPr kumimoji="0" lang="en-US" sz="2200" b="1" i="0" kern="120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PCU</a:t>
                      </a:r>
                    </a:p>
                    <a:p>
                      <a:pPr algn="ctr"/>
                      <a:endParaRPr lang="th-TH" sz="2200" b="1" i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10.)</a:t>
                      </a:r>
                      <a:r>
                        <a:rPr kumimoji="0" lang="en-US" sz="2200" b="1" kern="1200" baseline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th-TH" sz="2200" b="1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พัฒนาการจัดการความรู้ในเครือข่ายสุขภาพ</a:t>
                      </a:r>
                      <a:endParaRPr kumimoji="0" lang="en-US" sz="2200" b="1" kern="1200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1.)  </a:t>
                      </a:r>
                      <a:r>
                        <a:rPr kumimoji="0" lang="th-TH" sz="2200" b="1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จำนวนหมู่บ้านต้นแบบลดเสี่ยงลดโรค เพิ่มขึ้น </a:t>
                      </a:r>
                      <a:r>
                        <a:rPr kumimoji="0" lang="en-US" sz="2200" b="1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kumimoji="0" lang="th-TH" sz="2200" b="1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หมู่บ้าน/รพ.สต/ปี</a:t>
                      </a:r>
                      <a:endParaRPr lang="en-US" sz="2200" b="1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PCU</a:t>
                      </a:r>
                      <a:endParaRPr lang="th-TH" sz="22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สี่เหลี่ยมผืนผ้า 6"/>
          <p:cNvSpPr/>
          <p:nvPr/>
        </p:nvSpPr>
        <p:spPr>
          <a:xfrm>
            <a:off x="457200" y="620688"/>
            <a:ext cx="7787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ส่งเสริม</a:t>
            </a:r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สุขภาพให้ประชาชนดูแลสุขภาพตนเองได้</a:t>
            </a:r>
            <a:endParaRPr lang="th-TH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57200" y="620688"/>
            <a:ext cx="77152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ส่งเสริม</a:t>
            </a: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สุขภาพให้ประชาชนดูแลสุขภาพตนเองได้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Picture 2" descr="C:\Users\Windows 8.1\Documents\Untitled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424014"/>
            <a:ext cx="1224136" cy="916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817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457200" y="620688"/>
            <a:ext cx="7427168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th-TH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 </a:t>
            </a:r>
            <a:r>
              <a:rPr lang="en-US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ภาคี</a:t>
            </a:r>
            <a:r>
              <a:rPr lang="th-TH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เครือข่ายสุขภาพเข้มแข็ง และมีคุณภาพ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579771"/>
              </p:ext>
            </p:extLst>
          </p:nvPr>
        </p:nvGraphicFramePr>
        <p:xfrm>
          <a:off x="498006" y="1412776"/>
          <a:ext cx="8178450" cy="398568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190512"/>
                <a:gridCol w="3979826"/>
                <a:gridCol w="1008112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เป้าประสงค์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</a:tr>
              <a:tr h="2245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11.)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ภาคีเครือข่ายดำเนินได้อย่างเข้มแข็ง และมีมาตรฐาน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(HPH DHS PCA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ตำบลจัดการสุขภาพ กองทุนจัดการสุขภาพ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F2"/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1.)</a:t>
                      </a:r>
                      <a:r>
                        <a:rPr lang="en-US" sz="2200" b="1" baseline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สต ทุกแห่ง ผ่านมาตรฐาน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DHS or PCA or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 ติดดาว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PCU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b="1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b="1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b="1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b="1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b="1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b="1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PCU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F2"/>
                    </a:solidFill>
                  </a:tcPr>
                </a:tc>
              </a:tr>
              <a:tr h="1283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เครือข่ายมีส่วนร่วมในการจัดการบริการสุขภาพ อย่างมี</a:t>
                      </a:r>
                      <a:r>
                        <a:rPr lang="th-TH" sz="2200" b="1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บูรณา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F2"/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1.)</a:t>
                      </a:r>
                      <a:r>
                        <a:rPr lang="en-US" sz="2200" b="1" baseline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ตำบล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จัดการสุขภาพ หรือ กองทุนจัดการสุขภาพ ผ่านเกณฑ์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 descr="C:\Users\Windows 8.1\Documents\Untitled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04664"/>
            <a:ext cx="1224136" cy="916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013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457200" y="620688"/>
            <a:ext cx="7427168" cy="4924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th-TH" sz="2600" b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 </a:t>
            </a:r>
            <a:r>
              <a:rPr lang="en-US" sz="2600" b="1" u="sng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en-US" sz="2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2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พัฒนา</a:t>
            </a:r>
            <a:r>
              <a:rPr lang="th-TH" sz="26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ระบบบริหารจัดการองค์กรให้มีประสิทธิภาพ</a:t>
            </a:r>
            <a:endParaRPr lang="th-TH" sz="26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28492"/>
              </p:ext>
            </p:extLst>
          </p:nvPr>
        </p:nvGraphicFramePr>
        <p:xfrm>
          <a:off x="457200" y="1484784"/>
          <a:ext cx="8435281" cy="39928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788523"/>
                <a:gridCol w="4740487"/>
                <a:gridCol w="9062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ysClr val="windowText" lastClr="0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เป้าประสงค์</a:t>
                      </a:r>
                      <a:endParaRPr lang="th-TH" sz="2400" b="1" dirty="0">
                        <a:solidFill>
                          <a:sysClr val="windowText" lastClr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ysClr val="windowText" lastClr="0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th-TH" sz="2400" b="1" dirty="0">
                        <a:solidFill>
                          <a:sysClr val="windowText" lastClr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ysClr val="windowText" lastClr="0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</a:t>
                      </a:r>
                      <a:endParaRPr lang="th-TH" sz="2400" b="1" dirty="0">
                        <a:solidFill>
                          <a:sysClr val="windowText" lastClr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200" b="1" i="0" dirty="0" smtClean="0">
                          <a:solidFill>
                            <a:sysClr val="windowText" lastClr="0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200" b="1" i="0" dirty="0" smtClean="0">
                          <a:solidFill>
                            <a:sysClr val="windowText" lastClr="0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13.) </a:t>
                      </a:r>
                      <a:r>
                        <a:rPr kumimoji="0" lang="th-TH" sz="2200" b="1" i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พัฒนาการบริหารแผนงานและการติดตามประเมินผลอย่างมีประสิทธิภาพ</a:t>
                      </a:r>
                      <a:endParaRPr lang="th-TH" sz="2200" b="1" i="0" dirty="0">
                        <a:solidFill>
                          <a:sysClr val="windowText" lastClr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i="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อุบัติการณ์สา</a:t>
                      </a:r>
                      <a:r>
                        <a:rPr lang="th-TH" sz="2200" b="1" i="0" dirty="0" err="1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ธารณู</a:t>
                      </a:r>
                      <a:r>
                        <a:rPr lang="th-TH" sz="2200" b="1" i="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ประโภคไม่พร้อมใช้งาน</a:t>
                      </a:r>
                      <a:endParaRPr lang="en-US" sz="2200" b="1" i="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i="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อุบัติการณ์เครื่องมือที่มีความเสี่ยงสูงไม่พร้อมใช้งาน</a:t>
                      </a:r>
                      <a:endParaRPr lang="en-US" sz="2200" b="1" i="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i="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อัตราของการจัดการมูลฝอยได้ตามแนวทางที่กำหนด(ขยะทั่วไป+ขยะติดเชื้อ+ขยะอันตราย)</a:t>
                      </a:r>
                      <a:endParaRPr lang="en-US" sz="2200" b="1" i="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i="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อัตราตัวชี้วัดระดับโรงพยาบาลบรรลุตามเป้าหมาย</a:t>
                      </a:r>
                      <a:endParaRPr lang="en-US" sz="2200" b="1" i="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i="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ความทันเวลาของการรายงาน รง.</a:t>
                      </a:r>
                      <a:r>
                        <a:rPr lang="en-US" sz="2200" b="1" i="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506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i="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ความทันเวลาของการสอบสวนโรคเฉพาะราย</a:t>
                      </a:r>
                      <a:endParaRPr lang="en-US" sz="2200" b="1" i="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ENV </a:t>
                      </a:r>
                    </a:p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ENV</a:t>
                      </a:r>
                    </a:p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ENV/IC</a:t>
                      </a:r>
                    </a:p>
                    <a:p>
                      <a:pPr algn="ctr"/>
                      <a:endParaRPr kumimoji="0" lang="en-US" sz="2200" b="1" i="0" kern="1200" dirty="0" smtClean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QMR</a:t>
                      </a:r>
                    </a:p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PCU</a:t>
                      </a:r>
                    </a:p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PCU</a:t>
                      </a:r>
                      <a:endParaRPr lang="th-TH" sz="2200" b="1" i="0" dirty="0">
                        <a:solidFill>
                          <a:sysClr val="windowText" lastClr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i="0" dirty="0" smtClean="0">
                          <a:solidFill>
                            <a:sysClr val="windowText" lastClr="0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14.) </a:t>
                      </a:r>
                      <a:r>
                        <a:rPr kumimoji="0" lang="th-TH" sz="2200" b="1" i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บริหารงบประมาณการเงินการคลังและระบบบัญชีอย่างมีประสิทธิภาพ</a:t>
                      </a:r>
                      <a:endParaRPr lang="th-TH" sz="2200" b="1" i="0" dirty="0">
                        <a:solidFill>
                          <a:sysClr val="windowText" lastClr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i="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อัตราส่วนเงินทุนหมุนเวียน</a:t>
                      </a:r>
                      <a:endParaRPr lang="en-US" sz="2200" b="1" i="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i="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อัตราส่วนสินทรัพย์คล่องตัว</a:t>
                      </a:r>
                      <a:endParaRPr lang="en-US" sz="2200" b="1" i="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2200" b="1" i="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I/E ratio </a:t>
                      </a:r>
                      <a:endParaRPr lang="en-US" sz="2200" b="1" i="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2200" b="1" i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บริหาร</a:t>
                      </a:r>
                      <a:endParaRPr kumimoji="0" lang="en-US" sz="2200" b="1" i="0" kern="1200" dirty="0" smtClean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th-TH" sz="2200" b="1" i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บริหาร</a:t>
                      </a:r>
                      <a:endParaRPr kumimoji="0" lang="en-US" sz="2200" b="1" i="0" kern="1200" dirty="0" smtClean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th-TH" sz="2200" b="1" i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บริหาร</a:t>
                      </a:r>
                      <a:endParaRPr lang="th-TH" sz="2200" b="1" i="0" dirty="0">
                        <a:solidFill>
                          <a:sysClr val="windowText" lastClr="0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Users\Windows 8.1\Documents\Untitled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04664"/>
            <a:ext cx="1224136" cy="916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467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9" t="7602" r="12583" b="11258"/>
          <a:stretch/>
        </p:blipFill>
        <p:spPr bwMode="auto">
          <a:xfrm>
            <a:off x="107504" y="116632"/>
            <a:ext cx="9000999" cy="65527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6715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มุมมน 2"/>
          <p:cNvSpPr/>
          <p:nvPr/>
        </p:nvSpPr>
        <p:spPr>
          <a:xfrm>
            <a:off x="539552" y="3854457"/>
            <a:ext cx="7920880" cy="582655"/>
          </a:xfrm>
          <a:prstGeom prst="roundRect">
            <a:avLst/>
          </a:prstGeo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70C0"/>
                </a:solidFill>
              </a:rPr>
              <a:t>4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th-TH" sz="4400" b="1" dirty="0" smtClean="0">
                <a:solidFill>
                  <a:srgbClr val="0070C0"/>
                </a:solidFill>
              </a:rPr>
              <a:t>ยุทธศาสตร์ </a:t>
            </a:r>
            <a:r>
              <a:rPr lang="en-US" sz="4400" b="1" dirty="0" smtClean="0">
                <a:solidFill>
                  <a:srgbClr val="0070C0"/>
                </a:solidFill>
              </a:rPr>
              <a:t> 17 </a:t>
            </a:r>
            <a:r>
              <a:rPr lang="th-TH" sz="4400" b="1" dirty="0" smtClean="0">
                <a:solidFill>
                  <a:srgbClr val="0070C0"/>
                </a:solidFill>
              </a:rPr>
              <a:t>เป้าประสงค์ </a:t>
            </a:r>
            <a:r>
              <a:rPr lang="en-US" sz="4400" b="1" dirty="0" smtClean="0">
                <a:solidFill>
                  <a:srgbClr val="0070C0"/>
                </a:solidFill>
              </a:rPr>
              <a:t>80</a:t>
            </a:r>
            <a:r>
              <a:rPr lang="th-TH" sz="4400" b="1" dirty="0" smtClean="0">
                <a:solidFill>
                  <a:srgbClr val="0070C0"/>
                </a:solidFill>
              </a:rPr>
              <a:t>ตัวชี้วัด</a:t>
            </a:r>
            <a:endParaRPr lang="th-TH" sz="4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2909" y="5066020"/>
            <a:ext cx="525658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การนำสู่การปฏิบัติและติดตามความก้าวหน้า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ลูกศรลง 4"/>
          <p:cNvSpPr/>
          <p:nvPr/>
        </p:nvSpPr>
        <p:spPr>
          <a:xfrm>
            <a:off x="3779912" y="4509120"/>
            <a:ext cx="1440160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 descr="C:\Users\hp\Desktop\รวมงาน รพ 9 มิย 62\HRD 62\รวม king\k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1" r="6475"/>
          <a:stretch/>
        </p:blipFill>
        <p:spPr bwMode="auto">
          <a:xfrm>
            <a:off x="1500559" y="116632"/>
            <a:ext cx="5701283" cy="36526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53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57200" y="620688"/>
            <a:ext cx="7067128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th-TH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 </a:t>
            </a:r>
            <a:r>
              <a:rPr lang="en-US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พัฒนาระบบบริการสุขภาพที่ได้มาตรฐานสากล</a:t>
            </a: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790493"/>
              </p:ext>
            </p:extLst>
          </p:nvPr>
        </p:nvGraphicFramePr>
        <p:xfrm>
          <a:off x="457200" y="1268760"/>
          <a:ext cx="8363271" cy="5328592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098576"/>
                <a:gridCol w="5184576"/>
                <a:gridCol w="1080119"/>
              </a:tblGrid>
              <a:tr h="801739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เป้าประสงค์</a:t>
                      </a:r>
                      <a:endParaRPr lang="th-TH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th-TH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</a:t>
                      </a:r>
                      <a:endParaRPr lang="th-TH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2685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ผู้ป่วยปลอดภัยไม่มีภาวะแทรกซ้อน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อัตราการติดเชื้อใน รพ.ต่อ </a:t>
                      </a: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1,000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วันนอน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ER Re-visit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ภายใน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48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ชม.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Re-admission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ด้วยโรคเดิมภายใน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28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วัน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COPD :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อัตราการเกิด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Acute respiratory failure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ในผู้ป่วย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COPD/Asthma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Psychosis :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อัตราการกำเริบซ้ำใน</a:t>
                      </a:r>
                      <a:r>
                        <a:rPr lang="th-TH" sz="2200" b="1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ผู้ป่วยจิตเวช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TB :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อัตราการรักษาสำเร็จ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(Success rate)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HIV :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อัตราผู้ป่วยติดเชื้อได้รับยาต้าน</a:t>
                      </a:r>
                      <a:r>
                        <a:rPr lang="th-TH" sz="2200" b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ไวรัส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และมีผลตรวจ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VL ≤ 50 copies/ml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Sepsis: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อัตราผู้ป่วย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sepsis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ที่มีภาวะ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severe </a:t>
                      </a: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sepsis &amp; septic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shock 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Diarrhea: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อุบัติการณ์ </a:t>
                      </a:r>
                      <a:r>
                        <a:rPr lang="en-US" sz="2200" b="1" dirty="0" err="1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Hypovolumic</a:t>
                      </a: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shock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2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IC</a:t>
                      </a: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ER</a:t>
                      </a: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IPD</a:t>
                      </a: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PCT/NCD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PCT/NCD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PCT/PCU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PCT/PCU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PCT/ER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PCT/IPD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PCT/IPD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Users\Windows 8.1\Documents\Untitled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04664"/>
            <a:ext cx="1224136" cy="916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442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174812"/>
              </p:ext>
            </p:extLst>
          </p:nvPr>
        </p:nvGraphicFramePr>
        <p:xfrm>
          <a:off x="457200" y="1268760"/>
          <a:ext cx="8363271" cy="5318941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810544"/>
                <a:gridCol w="5472608"/>
                <a:gridCol w="1080119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เป้าประสงค์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2685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ผู้ป่วยปลอดภัยไม่มีภาวะแทรกซ้อน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10.) </a:t>
                      </a:r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Pneumonia: </a:t>
                      </a:r>
                      <a:r>
                        <a:rPr kumimoji="0" lang="th-TH" sz="2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อัตราการเกิด </a:t>
                      </a:r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respiratory failure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11.)  Leptospirosis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อุบัติการณ์ผู้ป่วย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Leptospirosis </a:t>
                      </a: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เสียชีวิต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12.)  DHF 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อุบัติการณ์การเกิดภาวะแทรกซ้อน 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Dengue shock syndrome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13.)  PPH 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อุบัติการณ์การเกิด 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PPH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14.)  BA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อัตราการเกิด</a:t>
                      </a:r>
                      <a:r>
                        <a:rPr lang="th-TH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ภาวการณ์ขาก</a:t>
                      </a: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ออกซิเจนในทารกแรกเกิด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15.)  </a:t>
                      </a:r>
                      <a:r>
                        <a:rPr lang="th-TH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ตก</a:t>
                      </a:r>
                      <a:r>
                        <a:rPr lang="th-TH" sz="2200" b="1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รรม</a:t>
                      </a: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อุบัติการณ์การเกิดภาวะแทรกซ้อนหลังทำหัตถการด้านทัน</a:t>
                      </a:r>
                      <a:r>
                        <a:rPr lang="th-TH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กรรม</a:t>
                      </a:r>
                      <a:endParaRPr lang="en-US" sz="2200" b="1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16.)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อัตราการรายงานความเสี่ยง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Miss/Near miss</a:t>
                      </a:r>
                      <a:endParaRPr lang="en-US" sz="2200" b="1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17.)  </a:t>
                      </a:r>
                      <a:r>
                        <a:rPr lang="th-TH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อุบัติการณ์</a:t>
                      </a: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การเกิดซ้ำของความเสี่ยง 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G,H,I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18.)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200" b="1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ความคลาด</a:t>
                      </a: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เคลื่อนจากการจ่ายยาผู้ป่วยนอก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19.)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ความคลาด</a:t>
                      </a: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เคลื่อนของการบริหารยาผู้ป่วย</a:t>
                      </a:r>
                      <a:r>
                        <a:rPr lang="th-TH" sz="22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ใน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PCT/IPD</a:t>
                      </a:r>
                      <a:endParaRPr kumimoji="0" lang="en-US" sz="22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PCT/IPD</a:t>
                      </a:r>
                      <a:endParaRPr kumimoji="0" lang="en-US" sz="22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PCT/IPD</a:t>
                      </a:r>
                    </a:p>
                    <a:p>
                      <a:pPr algn="ctr"/>
                      <a:endParaRPr kumimoji="0" lang="en-US" sz="22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PCT/LR</a:t>
                      </a:r>
                      <a:endParaRPr kumimoji="0" lang="en-US" sz="22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PCT/LR</a:t>
                      </a:r>
                      <a:endParaRPr kumimoji="0" lang="en-US" sz="22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PCT/Dent</a:t>
                      </a:r>
                      <a:endParaRPr kumimoji="0" lang="en-US" sz="2200" b="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kumimoji="0" lang="en-US" sz="22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RM</a:t>
                      </a:r>
                      <a:endParaRPr kumimoji="0" lang="en-US" sz="22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RM</a:t>
                      </a:r>
                      <a:endParaRPr kumimoji="0" lang="en-US" sz="22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PTC</a:t>
                      </a:r>
                      <a:endParaRPr kumimoji="0" lang="en-US" sz="22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PTC</a:t>
                      </a:r>
                      <a:endParaRPr kumimoji="0" lang="en-US" sz="22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สี่เหลี่ยมผืนผ้า 6"/>
          <p:cNvSpPr/>
          <p:nvPr/>
        </p:nvSpPr>
        <p:spPr>
          <a:xfrm>
            <a:off x="457200" y="620688"/>
            <a:ext cx="7787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 </a:t>
            </a:r>
            <a:r>
              <a:rPr lang="en-US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พัฒนาระบบบริการสุขภาพที่ได้มาตรฐานสากล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57200" y="620688"/>
            <a:ext cx="7067128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th-TH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 </a:t>
            </a:r>
            <a:r>
              <a:rPr lang="en-US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พัฒนาระบบบริการสุขภาพที่ได้มาตรฐานสากล</a:t>
            </a:r>
          </a:p>
        </p:txBody>
      </p:sp>
      <p:pic>
        <p:nvPicPr>
          <p:cNvPr id="10" name="Picture 2" descr="C:\Users\Windows 8.1\Documents\Untitled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04664"/>
            <a:ext cx="1224136" cy="916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625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392953"/>
              </p:ext>
            </p:extLst>
          </p:nvPr>
        </p:nvGraphicFramePr>
        <p:xfrm>
          <a:off x="457200" y="1268761"/>
          <a:ext cx="8363271" cy="2825415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098576"/>
                <a:gridCol w="5184576"/>
                <a:gridCol w="1080119"/>
              </a:tblGrid>
              <a:tr h="440097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เป้าประสงค์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6821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ผู้ป่วยปลอดภัยไม่มีภาวะแทรกซ้อน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20.)</a:t>
                      </a:r>
                      <a:r>
                        <a:rPr kumimoji="0" lang="en-US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kumimoji="0"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อัตราการแพ้ยาซ้ำ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lvl="0"/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21.)</a:t>
                      </a:r>
                      <a:r>
                        <a:rPr kumimoji="0" lang="en-US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kumimoji="0"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อุบัติการณ์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ADE </a:t>
                      </a:r>
                      <a:r>
                        <a:rPr kumimoji="0"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ที่รุนแรง(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E-I)</a:t>
                      </a:r>
                    </a:p>
                    <a:p>
                      <a:pPr lvl="0"/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22.)  </a:t>
                      </a:r>
                      <a:r>
                        <a:rPr kumimoji="0"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อัตราการเกิดปฏิกิริยาจากการให้เลือด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lvl="0"/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23.)  </a:t>
                      </a:r>
                      <a:r>
                        <a:rPr kumimoji="0"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อัตราการรายงานค่าวิกฤติ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24.)</a:t>
                      </a:r>
                      <a:r>
                        <a:rPr kumimoji="0" lang="en-US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kumimoji="0"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อัตราการถ่ายภาพรังสีซ้ำ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PTC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PTC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LAB 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LAB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X-Ray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สี่เหลี่ยมผืนผ้า 6"/>
          <p:cNvSpPr/>
          <p:nvPr/>
        </p:nvSpPr>
        <p:spPr>
          <a:xfrm>
            <a:off x="457200" y="620688"/>
            <a:ext cx="7787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 </a:t>
            </a:r>
            <a:r>
              <a:rPr lang="en-US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พัฒนาระบบบริการสุขภาพที่ได้มาตรฐานสากล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57200" y="620688"/>
            <a:ext cx="699512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th-TH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 </a:t>
            </a:r>
            <a:r>
              <a:rPr lang="en-US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พัฒนาระบบบริการสุขภาพที่ได้มาตรฐานสากล</a:t>
            </a:r>
          </a:p>
        </p:txBody>
      </p:sp>
      <p:pic>
        <p:nvPicPr>
          <p:cNvPr id="9" name="Picture 2" descr="C:\Users\Windows 8.1\Documents\Untitled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04664"/>
            <a:ext cx="1224136" cy="916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310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876149"/>
              </p:ext>
            </p:extLst>
          </p:nvPr>
        </p:nvGraphicFramePr>
        <p:xfrm>
          <a:off x="455502" y="1299990"/>
          <a:ext cx="8496944" cy="5124076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676338"/>
                <a:gridCol w="4752528"/>
                <a:gridCol w="1068078"/>
              </a:tblGrid>
              <a:tr h="169548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เป้าประสงค์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7994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2.)</a:t>
                      </a:r>
                      <a:r>
                        <a:rPr lang="en-US" sz="2200" b="1" baseline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ผู้ป่วย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ได้รับบริการตามมาตรฐานวิชาชีพ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5766" marR="5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2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อัตราการเกิดภาวะแทรกซ้อนทางการพยาบาล(แผลกดทับ,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Phlebitis,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พลัดตกหกล้ม)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2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ข้อร้องเรียนเกี่ยวกับการรักษาของแพทย์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2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อัตราผลการประเมิน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EQA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ทุกสาขางานผ่านเกณฑ์ ≥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3.5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5766" marR="5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IC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MSO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LAB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5766" marR="5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337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3.)</a:t>
                      </a:r>
                      <a:r>
                        <a:rPr lang="en-US" sz="2200" b="1" baseline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คุณภาพโรงพยาบาลให้ได้มาตรฐานสากล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(HA, QA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พยาบาล,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PCA, LA, PMQA)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5766" marR="5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2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โรงพยาบาลผ่านเกณฑ์ </a:t>
                      </a: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green &amp; clean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hospital</a:t>
                      </a:r>
                    </a:p>
                    <a:p>
                      <a:pPr marL="342900" lvl="0" indent="-32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QA </a:t>
                      </a:r>
                      <a:r>
                        <a:rPr lang="th-TH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พยาบาลผ่านเกณฑ์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2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โรงพยาบาลผ่านเกณฑ์การปะเมินและรับรองคุณภาพ </a:t>
                      </a: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HA</a:t>
                      </a:r>
                    </a:p>
                    <a:p>
                      <a:pPr marL="342900" lvl="0" indent="-32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th-TH" sz="22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ห้องปฏิบัติการ</a:t>
                      </a:r>
                      <a:r>
                        <a:rPr lang="th-TH" sz="2200" b="1" dirty="0" err="1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เทค</a:t>
                      </a:r>
                      <a:r>
                        <a:rPr lang="th-TH" sz="22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นิการแพทย์ผ่าน</a:t>
                      </a:r>
                      <a:r>
                        <a:rPr lang="th-TH" sz="2200" b="1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200" b="1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LA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5766" marR="5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QMR</a:t>
                      </a:r>
                    </a:p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QMR </a:t>
                      </a:r>
                    </a:p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ENV </a:t>
                      </a:r>
                    </a:p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QMR</a:t>
                      </a:r>
                      <a:endParaRPr lang="en-US" sz="2200" b="1" i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5766" marR="5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337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4.)  </a:t>
                      </a:r>
                      <a:r>
                        <a:rPr lang="th-TH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กระบวนการดูแลผู้ป่วยแบบองค์รวม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5766" marR="5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2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STEMI : </a:t>
                      </a:r>
                      <a:r>
                        <a:rPr lang="th-TH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อัตราผู้ป่วย </a:t>
                      </a: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STEMI </a:t>
                      </a:r>
                      <a:r>
                        <a:rPr lang="th-TH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ได้รับยา </a:t>
                      </a: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streptokinase </a:t>
                      </a:r>
                      <a:r>
                        <a:rPr lang="th-TH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 </a:t>
                      </a: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 </a:t>
                      </a:r>
                      <a:r>
                        <a:rPr lang="th-TH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นาที</a:t>
                      </a:r>
                      <a:endParaRPr lang="en-US" sz="2200" b="1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2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STROKE : </a:t>
                      </a:r>
                      <a:r>
                        <a:rPr lang="th-TH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อัตราผู้ป่วย </a:t>
                      </a: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STROKE </a:t>
                      </a:r>
                      <a:r>
                        <a:rPr lang="th-TH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ที่สามารถเข้าสู่ </a:t>
                      </a: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Fast track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5766" marR="5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PCT/ER</a:t>
                      </a:r>
                    </a:p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 </a:t>
                      </a:r>
                    </a:p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PCT/ER</a:t>
                      </a:r>
                      <a:endParaRPr lang="en-US" sz="2200" b="1" i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5766" marR="5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สี่เหลี่ยมผืนผ้า 9"/>
          <p:cNvSpPr/>
          <p:nvPr/>
        </p:nvSpPr>
        <p:spPr>
          <a:xfrm>
            <a:off x="457200" y="620688"/>
            <a:ext cx="7787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 </a:t>
            </a:r>
            <a:r>
              <a:rPr lang="en-US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พัฒนาระบบบริการสุขภาพที่ได้มาตรฐานสากล</a:t>
            </a: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457200" y="620688"/>
            <a:ext cx="699512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th-TH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 </a:t>
            </a:r>
            <a:r>
              <a:rPr lang="en-US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พัฒนาระบบบริการสุขภาพที่ได้มาตรฐานสากล</a:t>
            </a:r>
          </a:p>
        </p:txBody>
      </p:sp>
      <p:pic>
        <p:nvPicPr>
          <p:cNvPr id="6" name="Picture 2" descr="C:\Users\Windows 8.1\Documents\Untitled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04664"/>
            <a:ext cx="1224136" cy="916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321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6440"/>
              </p:ext>
            </p:extLst>
          </p:nvPr>
        </p:nvGraphicFramePr>
        <p:xfrm>
          <a:off x="431603" y="1317505"/>
          <a:ext cx="8388869" cy="4919807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361512"/>
                <a:gridCol w="4829753"/>
                <a:gridCol w="1197604"/>
              </a:tblGrid>
              <a:tr h="391315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เป้าประสงค์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01687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119" marR="511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3.) Head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injury: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อุบัติการณ์ผู้ป่วย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Head injury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ทีรับไว้รักษาในแผนกผู้ป่วยใน มีอาการทรุดลงและได้รับการส่งต่อโดยไม่คาดหมาย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4.)  DM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อัตราผู้ป่วยเบาหวานที่มีค่า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HbA1C &lt; 7%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5.)  DM: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อัตราการเกิดด้วยภาวะแทรกซ้อนในผู้ป่วย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DM</a:t>
                      </a:r>
                    </a:p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-Hypoglycemia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-Hyperglycemia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6.)</a:t>
                      </a:r>
                      <a:r>
                        <a:rPr lang="en-US" sz="2200" b="1" baseline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HT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อัตราผู้ป่วย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HT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ที่มีภาวะความดัน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&gt;180/110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119" marR="511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PCT/ER</a:t>
                      </a:r>
                      <a:endParaRPr lang="en-US" sz="2200" b="1" i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kumimoji="0" lang="en-US" sz="2200" b="1" i="0" kern="1200" dirty="0" smtClean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kumimoji="0" lang="en-US" sz="2200" b="1" i="0" kern="1200" dirty="0" smtClean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PCT/NCD 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PCT/NCD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 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PCT/NCD</a:t>
                      </a:r>
                      <a:endParaRPr lang="en-US" sz="2200" b="1" i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119" marR="511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092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.)</a:t>
                      </a:r>
                      <a:r>
                        <a:rPr lang="en-US" sz="2200" b="1" baseline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ระบบงานและและเพิ่มประสิทธิภาพกระบวนการทำงานด้วย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LEAN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119" marR="511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STROKE :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อัตราการเกิดภาวะแทรกซ้อนในผู้ป่วย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STROKE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CKD: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อัตราผู้ป่วยไตวายเรื้อรังระยะที่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สู่ระยะที่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22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Palliative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care: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ผู้ป่วยระยะประคับประคองที่ประเมิน </a:t>
                      </a:r>
                      <a:r>
                        <a:rPr lang="en-US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PPS </a:t>
                      </a:r>
                      <a:r>
                        <a:rPr lang="th-TH" sz="22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ได้รับการดูแลตามเกณฑ์</a:t>
                      </a:r>
                      <a:endParaRPr lang="en-US" sz="22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119" marR="511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PCT/ER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 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PCT/NCD 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PCT/NCD</a:t>
                      </a:r>
                      <a:endParaRPr lang="en-US" sz="2200" b="1" i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119" marR="511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457200" y="620688"/>
            <a:ext cx="7787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 </a:t>
            </a:r>
            <a:r>
              <a:rPr lang="en-US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พัฒนาระบบบริการสุขภาพที่ได้มาตรฐานสากล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57200" y="620688"/>
            <a:ext cx="713913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th-TH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 </a:t>
            </a:r>
            <a:r>
              <a:rPr lang="en-US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พัฒนาระบบบริการสุขภาพที่ได้มาตรฐานสากล</a:t>
            </a:r>
          </a:p>
        </p:txBody>
      </p:sp>
      <p:pic>
        <p:nvPicPr>
          <p:cNvPr id="7" name="Picture 2" descr="C:\Users\Windows 8.1\Documents\Untitled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04664"/>
            <a:ext cx="1224136" cy="916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99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336899"/>
              </p:ext>
            </p:extLst>
          </p:nvPr>
        </p:nvGraphicFramePr>
        <p:xfrm>
          <a:off x="457199" y="1340768"/>
          <a:ext cx="8435280" cy="3482752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622734"/>
                <a:gridCol w="4192381"/>
                <a:gridCol w="1620165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เป้าประสงค์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17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6.)</a:t>
                      </a:r>
                      <a:r>
                        <a:rPr kumimoji="0" lang="en-US" sz="22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kumimoji="0" lang="th-TH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สร้างนวัตกรรมบริการด้วย </a:t>
                      </a:r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R2R/CQI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b="1" i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119" marR="511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1.)  </a:t>
                      </a:r>
                      <a:r>
                        <a:rPr kumimoji="0" lang="th-TH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หน่วยงานทุกหน่วยมีนวัตกรรมบริการด้วย </a:t>
                      </a:r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R2R/CQI </a:t>
                      </a:r>
                      <a:r>
                        <a:rPr kumimoji="0" lang="th-TH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อย่างน้อย </a:t>
                      </a:r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kumimoji="0" lang="th-TH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เรื่อง</a:t>
                      </a:r>
                      <a:endParaRPr lang="en-US" sz="2200" b="1" i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119" marR="511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i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HRD</a:t>
                      </a:r>
                      <a:endParaRPr lang="en-US" sz="2200" b="1" i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119" marR="511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0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200" b="1" i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7.) </a:t>
                      </a:r>
                      <a:r>
                        <a:rPr kumimoji="0" lang="th-TH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ผู้รับบริการพึงพอใจ</a:t>
                      </a:r>
                      <a:endParaRPr kumimoji="0" lang="en-US" sz="2200" b="1" i="0" kern="1200" dirty="0" smtClean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2200" b="1" i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119" marR="511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1.)  </a:t>
                      </a:r>
                      <a:r>
                        <a:rPr kumimoji="0" lang="th-TH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ร้อยละความพึงพอใจผู้รับบริการ </a:t>
                      </a:r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OPD </a:t>
                      </a:r>
                    </a:p>
                    <a:p>
                      <a:pPr lvl="0"/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2.)</a:t>
                      </a:r>
                      <a:r>
                        <a:rPr kumimoji="0" lang="en-US" sz="22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kumimoji="0" lang="th-TH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ร้อยละความพึงพอใจผู้รับบริการ </a:t>
                      </a:r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IPD</a:t>
                      </a:r>
                    </a:p>
                    <a:p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3.)  </a:t>
                      </a:r>
                      <a:r>
                        <a:rPr kumimoji="0" lang="th-TH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อุบัติการณ์การเกิดข้อร้องเรียน</a:t>
                      </a:r>
                      <a:endParaRPr lang="en-US" sz="2200" b="1" i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119" marR="511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QMR </a:t>
                      </a:r>
                    </a:p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QMR</a:t>
                      </a:r>
                    </a:p>
                    <a:p>
                      <a:pPr algn="ctr"/>
                      <a:r>
                        <a:rPr kumimoji="0"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RM</a:t>
                      </a:r>
                      <a:endParaRPr lang="en-US" sz="2200" b="1" i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119" marR="511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457200" y="620688"/>
            <a:ext cx="7787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 </a:t>
            </a:r>
            <a:r>
              <a:rPr lang="en-US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พัฒนาระบบบริการสุขภาพที่ได้มาตรฐานสากล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57200" y="620688"/>
            <a:ext cx="7211144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th-TH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 </a:t>
            </a:r>
            <a:r>
              <a:rPr lang="en-US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พัฒนาระบบบริการสุขภาพที่ได้มาตรฐานสากล</a:t>
            </a:r>
          </a:p>
        </p:txBody>
      </p:sp>
      <p:pic>
        <p:nvPicPr>
          <p:cNvPr id="8" name="Picture 2" descr="C:\Users\Windows 8.1\Documents\Untitled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04664"/>
            <a:ext cx="1224136" cy="916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032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627</TotalTime>
  <Pages>0</Pages>
  <Words>1418</Words>
  <Characters>0</Characters>
  <Application>Microsoft Office PowerPoint</Application>
  <DocSecurity>0</DocSecurity>
  <PresentationFormat>นำเสนอทางหน้าจอ (4:3)</PresentationFormat>
  <Lines>0</Lines>
  <Paragraphs>264</Paragraphs>
  <Slides>13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ไหลเวียน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Prasop</dc:creator>
  <cp:lastModifiedBy>Windows User</cp:lastModifiedBy>
  <cp:revision>447</cp:revision>
  <cp:lastPrinted>2017-08-16T03:51:12Z</cp:lastPrinted>
  <dcterms:created xsi:type="dcterms:W3CDTF">2010-03-19T11:41:57Z</dcterms:created>
  <dcterms:modified xsi:type="dcterms:W3CDTF">2019-07-21T03:08:03Z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TC103626492052</vt:lpwstr>
  </property>
  <property fmtid="{D5CDD505-2E9C-101B-9397-08002B2CF9AE}" pid="3" name="KSOProductBuildVer">
    <vt:lpwstr>1033-8.1.0.3018</vt:lpwstr>
  </property>
</Properties>
</file>